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4"/>
  </p:notesMasterIdLst>
  <p:handoutMasterIdLst>
    <p:handoutMasterId r:id="rId45"/>
  </p:handoutMasterIdLst>
  <p:sldIdLst>
    <p:sldId id="256" r:id="rId3"/>
    <p:sldId id="257" r:id="rId4"/>
    <p:sldId id="373" r:id="rId5"/>
    <p:sldId id="376" r:id="rId6"/>
    <p:sldId id="375" r:id="rId7"/>
    <p:sldId id="337" r:id="rId8"/>
    <p:sldId id="260" r:id="rId9"/>
    <p:sldId id="259" r:id="rId10"/>
    <p:sldId id="273" r:id="rId11"/>
    <p:sldId id="275" r:id="rId12"/>
    <p:sldId id="274" r:id="rId13"/>
    <p:sldId id="307" r:id="rId14"/>
    <p:sldId id="308" r:id="rId15"/>
    <p:sldId id="309" r:id="rId16"/>
    <p:sldId id="310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271" r:id="rId42"/>
    <p:sldId id="272" r:id="rId43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E5"/>
    <a:srgbClr val="FFCCCC"/>
    <a:srgbClr val="DF4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3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D3DD2-13C6-4CBC-9E19-AEDB015EC6A4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03F6A-5061-499D-9D84-95D0E2D4E59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3F6A-5061-499D-9D84-95D0E2D4E59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3F6A-5061-499D-9D84-95D0E2D4E59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3F6A-5061-499D-9D84-95D0E2D4E59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3F6A-5061-499D-9D84-95D0E2D4E59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F668-39A8-4F13-82FC-2CBFBADDB15E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79D4-7FCE-40E9-8191-EE76EB03DC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F668-39A8-4F13-82FC-2CBFBADDB15E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79D4-7FCE-40E9-8191-EE76EB03DC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F668-39A8-4F13-82FC-2CBFBADDB15E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79D4-7FCE-40E9-8191-EE76EB03DC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F668-39A8-4F13-82FC-2CBFBADDB15E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79D4-7FCE-40E9-8191-EE76EB03DC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F668-39A8-4F13-82FC-2CBFBADDB15E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79D4-7FCE-40E9-8191-EE76EB03DC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F668-39A8-4F13-82FC-2CBFBADDB15E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79D4-7FCE-40E9-8191-EE76EB03DC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F668-39A8-4F13-82FC-2CBFBADDB15E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79D4-7FCE-40E9-8191-EE76EB03DC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F668-39A8-4F13-82FC-2CBFBADDB15E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79D4-7FCE-40E9-8191-EE76EB03DC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F668-39A8-4F13-82FC-2CBFBADDB15E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79D4-7FCE-40E9-8191-EE76EB03DC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F668-39A8-4F13-82FC-2CBFBADDB15E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79D4-7FCE-40E9-8191-EE76EB03DC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F668-39A8-4F13-82FC-2CBFBADDB15E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79D4-7FCE-40E9-8191-EE76EB03DC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F668-39A8-4F13-82FC-2CBFBADDB15E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79D4-7FCE-40E9-8191-EE76EB03DC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F668-39A8-4F13-82FC-2CBFBADDB15E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79D4-7FCE-40E9-8191-EE76EB03DC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F668-39A8-4F13-82FC-2CBFBADDB15E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79D4-7FCE-40E9-8191-EE76EB03DC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F668-39A8-4F13-82FC-2CBFBADDB15E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79D4-7FCE-40E9-8191-EE76EB03DC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F668-39A8-4F13-82FC-2CBFBADDB15E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79D4-7FCE-40E9-8191-EE76EB03DC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F668-39A8-4F13-82FC-2CBFBADDB15E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79D4-7FCE-40E9-8191-EE76EB03DC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F668-39A8-4F13-82FC-2CBFBADDB15E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79D4-7FCE-40E9-8191-EE76EB03DC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F668-39A8-4F13-82FC-2CBFBADDB15E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79D4-7FCE-40E9-8191-EE76EB03DC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F668-39A8-4F13-82FC-2CBFBADDB15E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79D4-7FCE-40E9-8191-EE76EB03DC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F668-39A8-4F13-82FC-2CBFBADDB15E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79D4-7FCE-40E9-8191-EE76EB03DC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F668-39A8-4F13-82FC-2CBFBADDB15E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79D4-7FCE-40E9-8191-EE76EB03DC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FF668-39A8-4F13-82FC-2CBFBADDB15E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C79D4-7FCE-40E9-8191-EE76EB03DC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FF668-39A8-4F13-82FC-2CBFBADDB15E}" type="datetimeFigureOut">
              <a:rPr lang="zh-CN" altLang="en-US" smtClean="0"/>
              <a:t>2025/1/5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C79D4-7FCE-40E9-8191-EE76EB03DC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GIF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4299704" y="-151774"/>
            <a:ext cx="3592590" cy="358077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99960" y="357850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938" y="149503"/>
            <a:ext cx="2398122" cy="2901728"/>
          </a:xfrm>
          <a:prstGeom prst="rect">
            <a:avLst/>
          </a:prstGeom>
          <a:noFill/>
        </p:spPr>
      </p:pic>
      <p:cxnSp>
        <p:nvCxnSpPr>
          <p:cNvPr id="10" name="直接连接符 9"/>
          <p:cNvCxnSpPr/>
          <p:nvPr/>
        </p:nvCxnSpPr>
        <p:spPr>
          <a:xfrm>
            <a:off x="3130826" y="4193096"/>
            <a:ext cx="5943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99960" y="4346232"/>
            <a:ext cx="619207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i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Teamfight Tactics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274" y="1526096"/>
            <a:ext cx="1524000" cy="2667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6" y="1526096"/>
            <a:ext cx="1524000" cy="26670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447925" y="4992370"/>
            <a:ext cx="7341235" cy="87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rgbClr val="DF483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 16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DF483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林继申2250758 刘淑仪2251730 杨宇琨22</a:t>
            </a:r>
            <a:r>
              <a:rPr lang="en-US" altLang="zh-CN" dirty="0">
                <a:solidFill>
                  <a:srgbClr val="DF483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r>
            <a:r>
              <a:rPr lang="zh-CN" altLang="en-US" dirty="0">
                <a:solidFill>
                  <a:srgbClr val="DF483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2843 中谷天音2256225</a:t>
            </a:r>
          </a:p>
        </p:txBody>
      </p:sp>
      <p:sp>
        <p:nvSpPr>
          <p:cNvPr id="19" name="矩形 18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Builder 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825" y="899795"/>
            <a:ext cx="1741170" cy="831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Code</a:t>
            </a: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5095875" y="3552825"/>
            <a:ext cx="528955" cy="2540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" y="1534795"/>
            <a:ext cx="4754880" cy="42900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0" y="3945255"/>
            <a:ext cx="3505200" cy="20421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700" y="969010"/>
            <a:ext cx="3404235" cy="28708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Builder 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0375" y="1637030"/>
            <a:ext cx="10601325" cy="3270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Clear distinction between melee and ranged heroes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Improved Maintainability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Enhanced Scalability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Simplified Initialization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Increased Flexibility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Reduce attribute redundancy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12420" y="799465"/>
            <a:ext cx="9988550" cy="837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Implemented Improvements</a:t>
            </a: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Composite 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1790" y="920115"/>
            <a:ext cx="5912485" cy="2833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Original problems</a:t>
            </a:r>
          </a:p>
          <a:p>
            <a:pPr marL="742950" lvl="1" indent="-28575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Code Duplication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Lack of Flexibility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Tight Coupling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Composite 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825" y="899795"/>
            <a:ext cx="1512570" cy="831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UML</a:t>
            </a: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 6" descr="495ceb62-7c7b-4130-bd77-e6350e7d9d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430" y="832485"/>
            <a:ext cx="7351395" cy="53130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Composite 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825" y="899795"/>
            <a:ext cx="1741170" cy="831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Code</a:t>
            </a: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下箭头 15"/>
          <p:cNvSpPr/>
          <p:nvPr/>
        </p:nvSpPr>
        <p:spPr>
          <a:xfrm>
            <a:off x="5780405" y="2849880"/>
            <a:ext cx="365760" cy="49784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930" y="944880"/>
            <a:ext cx="7216140" cy="1752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755" y="3500120"/>
            <a:ext cx="7475855" cy="24523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Composite 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0375" y="1637030"/>
            <a:ext cx="9407525" cy="3270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Decoupling and Abstraction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Reduced Code Duplication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Support for Multiple Node Types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Unified Node Management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Improved Code Readability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Support for Dynamic Structures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Simplified Client Code</a:t>
            </a:r>
          </a:p>
          <a:p>
            <a:pPr algn="just">
              <a:lnSpc>
                <a:spcPct val="150000"/>
              </a:lnSpc>
            </a:pPr>
            <a:endParaRPr lang="en-US" altLang="zh-CN" sz="2000"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2420" y="799465"/>
            <a:ext cx="9988550" cy="837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Implemented Improvements</a:t>
            </a: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Singleton 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1790" y="920115"/>
            <a:ext cx="5912485" cy="2833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Original problems</a:t>
            </a:r>
          </a:p>
          <a:p>
            <a:pPr marL="742950" lvl="1" indent="-28575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Multiple Instances Problem</a:t>
            </a:r>
            <a:endParaRPr lang="en-US" altLang="zh-CN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Global Access Problem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Initialization Problem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Singleton 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825" y="899795"/>
            <a:ext cx="1512570" cy="831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UML</a:t>
            </a: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 6" descr="194e33c8-1a6b-41a9-955b-e26386126a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90" y="765175"/>
            <a:ext cx="9605645" cy="50806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Singleton 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825" y="899795"/>
            <a:ext cx="1741170" cy="831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Code</a:t>
            </a: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5831840" y="3617595"/>
            <a:ext cx="528955" cy="2540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602740"/>
            <a:ext cx="5503545" cy="42837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305" y="1602740"/>
            <a:ext cx="4607560" cy="42710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Singleton 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0375" y="1637030"/>
            <a:ext cx="9407525" cy="3270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Single Instance Management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Simplified Global Access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Initialization Optimization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Code Simplification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Prevention of Illegal Instantiation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Enhanced Testability</a:t>
            </a:r>
          </a:p>
          <a:p>
            <a:pPr algn="just">
              <a:lnSpc>
                <a:spcPct val="150000"/>
              </a:lnSpc>
            </a:pPr>
            <a:endParaRPr lang="en-US" altLang="zh-CN" sz="2000"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2420" y="799465"/>
            <a:ext cx="9988550" cy="837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Implemented Improvements</a:t>
            </a: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546652" y="1572157"/>
            <a:ext cx="234563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-488675" y="121046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46652" y="1048937"/>
            <a:ext cx="1810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Contents</a:t>
            </a:r>
            <a:endParaRPr lang="zh-CN" altLang="en-US" sz="28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6735" y="1679575"/>
            <a:ext cx="5313680" cy="28936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85750" indent="-285750" algn="l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 and </a:t>
            </a:r>
            <a:r>
              <a:rPr lang="en-US" altLang="zh-CN" sz="2400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Motivation</a:t>
            </a:r>
            <a:endParaRPr lang="en-US" altLang="zh-CN" sz="240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 algn="l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sz="2400" b="0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Refactoring with Design Patterns</a:t>
            </a:r>
          </a:p>
          <a:p>
            <a:pPr marL="285750" indent="-285750" algn="l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sz="2400" b="0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Critical Problems and Solutions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CN" sz="2400" b="0" dirty="0">
              <a:solidFill>
                <a:srgbClr val="C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846" y="3673654"/>
            <a:ext cx="443865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Facade 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1790" y="920115"/>
            <a:ext cx="5912485" cy="4075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Original problems</a:t>
            </a:r>
          </a:p>
          <a:p>
            <a:pPr marL="742950" lvl="1" indent="-28575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High Coupling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Code Duplication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Difficult to Extend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Global Variable Risks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Lack of Encapsulation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Facade </a:t>
            </a:r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825" y="899795"/>
            <a:ext cx="1512570" cy="831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UML</a:t>
            </a: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 6" descr="c4f5f815-4cd2-42ae-bbab-092e5c8472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355" y="888365"/>
            <a:ext cx="7273290" cy="50806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Facade </a:t>
            </a:r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825" y="899795"/>
            <a:ext cx="1741170" cy="831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Code</a:t>
            </a: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5901690" y="3538855"/>
            <a:ext cx="398780" cy="27686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" y="1865630"/>
            <a:ext cx="5733415" cy="37903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510" y="1450975"/>
            <a:ext cx="5300345" cy="45129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Facade </a:t>
            </a:r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0375" y="1637030"/>
            <a:ext cx="9407525" cy="38696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Reduced Coupling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Reduced Code Duplication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Enhanced Extensibility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Eliminated Global Variable Risks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Unified Interface Provided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Supports Singleton Pattern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Simplified Client Code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Improved Code Readability</a:t>
            </a:r>
          </a:p>
          <a:p>
            <a:pPr algn="just">
              <a:lnSpc>
                <a:spcPct val="150000"/>
              </a:lnSpc>
            </a:pPr>
            <a:endParaRPr lang="en-US" altLang="zh-CN" sz="2000"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2420" y="799465"/>
            <a:ext cx="9988550" cy="837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Implemented Improvements</a:t>
            </a: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Strategy 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1790" y="920115"/>
            <a:ext cx="9201785" cy="4075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Original problems</a:t>
            </a:r>
          </a:p>
          <a:p>
            <a:pPr marL="742950" lvl="1" indent="-28575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2800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Too Many Conditional Branches</a:t>
            </a:r>
          </a:p>
          <a:p>
            <a:pPr marL="742950" lvl="1" indent="-28575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2800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Violates the Open-Closed Principle</a:t>
            </a:r>
          </a:p>
          <a:p>
            <a:pPr marL="742950" lvl="1" indent="-28575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2800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Violates the Single Responsibility Principle</a:t>
            </a:r>
          </a:p>
          <a:p>
            <a:pPr marL="742950" lvl="1" indent="-28575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2800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Poor Extensibility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Strategy </a:t>
            </a:r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825" y="899795"/>
            <a:ext cx="1512570" cy="831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UML</a:t>
            </a: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 descr="7a0bb166-1a2e-4592-a3ae-654cc11104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" y="1572260"/>
            <a:ext cx="9886315" cy="44259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Strategy </a:t>
            </a:r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825" y="899795"/>
            <a:ext cx="1741170" cy="831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Code</a:t>
            </a: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5030470" y="3538855"/>
            <a:ext cx="807720" cy="60896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1638935"/>
            <a:ext cx="4671060" cy="44088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1559560"/>
            <a:ext cx="4070985" cy="44881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Strategy </a:t>
            </a:r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0375" y="1637030"/>
            <a:ext cx="9407525" cy="38696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Elimination of Conditional Branches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Adherence to the Open/Closed Principle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Single Responsibility Principle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Improved Extensibility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Code Reusability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Enhanced Readability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Dynamic Strategy Switching</a:t>
            </a:r>
          </a:p>
          <a:p>
            <a:pPr algn="just">
              <a:lnSpc>
                <a:spcPct val="150000"/>
              </a:lnSpc>
            </a:pPr>
            <a:endParaRPr lang="en-US" altLang="zh-CN" sz="2000"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2420" y="799465"/>
            <a:ext cx="9988550" cy="837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Implemented Improvements</a:t>
            </a: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State 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1790" y="920115"/>
            <a:ext cx="9201785" cy="4075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Original problems</a:t>
            </a:r>
          </a:p>
          <a:p>
            <a:pPr marL="742950" lvl="1" indent="-28575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2800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Excessive Conditional Branches</a:t>
            </a:r>
          </a:p>
          <a:p>
            <a:pPr marL="742950" lvl="1" indent="-28575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2800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Violation of the Open/Closed Principle</a:t>
            </a:r>
          </a:p>
          <a:p>
            <a:pPr marL="742950" lvl="1" indent="-28575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2800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Violation of the Single Responsibility Principle</a:t>
            </a:r>
          </a:p>
          <a:p>
            <a:pPr marL="742950" lvl="1" indent="-28575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2800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Poor Extensibility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State </a:t>
            </a:r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825" y="899795"/>
            <a:ext cx="1512570" cy="831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UML</a:t>
            </a: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 6" descr="0827b241-60dd-4cfb-a59e-29ead99fef9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" y="1731010"/>
            <a:ext cx="11947525" cy="42754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309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513" y="990285"/>
            <a:ext cx="9906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This project is an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Auto Chess game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developed using the </a:t>
            </a:r>
            <a:r>
              <a:rPr lang="en-US" altLang="zh-CN" b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Cocos2d-x 3.17.2 engine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inspired by classic Auto Chess games like Dota Auto Chess, Teamfight Tactics, and Chess Rush. The game is strategy-based, where players collect, upgrade, and combine different hero cards to build powerful lineups and battle against AI or other players. </a:t>
            </a: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5626735" y="2923540"/>
            <a:ext cx="5227955" cy="2941320"/>
          </a:xfrm>
          <a:prstGeom prst="rect">
            <a:avLst/>
          </a:prstGeom>
        </p:spPr>
      </p:pic>
      <p:pic>
        <p:nvPicPr>
          <p:cNvPr id="103" name="图片 1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10" y="3051810"/>
            <a:ext cx="1283335" cy="1441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7"/>
          <a:stretch>
            <a:fillRect/>
          </a:stretch>
        </p:blipFill>
        <p:spPr>
          <a:xfrm>
            <a:off x="1707515" y="4280535"/>
            <a:ext cx="1714500" cy="1714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Picture 2" descr="Cocos2d-x中文版_Cocos2d-x中文版官方免费下载[百度网盘]-下载之家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015" y="2696265"/>
            <a:ext cx="1883569" cy="188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State </a:t>
            </a:r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825" y="899795"/>
            <a:ext cx="1741170" cy="831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Code</a:t>
            </a: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4959985" y="3538855"/>
            <a:ext cx="807720" cy="60896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285" y="1450975"/>
            <a:ext cx="5909310" cy="45116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1569720"/>
            <a:ext cx="4445000" cy="439229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State </a:t>
            </a:r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0375" y="1637030"/>
            <a:ext cx="9407525" cy="38696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Elimination of Conditional Branches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Adherence to the Open/Closed Principle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Single Responsibility Principle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Improved Extensibility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Code Reusability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Enhanced Readability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Dynamic State Switching</a:t>
            </a:r>
          </a:p>
          <a:p>
            <a:pPr algn="just">
              <a:lnSpc>
                <a:spcPct val="150000"/>
              </a:lnSpc>
            </a:pPr>
            <a:endParaRPr lang="en-US" altLang="zh-CN" sz="2000"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2420" y="799465"/>
            <a:ext cx="9988550" cy="837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Implemented Improvements</a:t>
            </a: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Observer 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1790" y="920115"/>
            <a:ext cx="6544945" cy="2636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Original problems</a:t>
            </a:r>
          </a:p>
          <a:p>
            <a:pPr marL="742950" lvl="1" indent="-28575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2800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Tight Coupling</a:t>
            </a:r>
          </a:p>
          <a:p>
            <a:pPr marL="742950" lvl="1" indent="-28575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2800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Single Responsibility Principle</a:t>
            </a:r>
          </a:p>
          <a:p>
            <a:pPr marL="742950" lvl="1" indent="-28575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2800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Poor Extensibility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Observer </a:t>
            </a:r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825" y="899795"/>
            <a:ext cx="1512570" cy="831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UML</a:t>
            </a: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4" name="图片 13" descr="d3255bb9-b508-4ac0-9b01-57f26360539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90" y="1572260"/>
            <a:ext cx="9204325" cy="425005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Observer </a:t>
            </a:r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825" y="899795"/>
            <a:ext cx="1741170" cy="831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Code</a:t>
            </a: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5763260" y="3429000"/>
            <a:ext cx="807720" cy="60896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" y="1573530"/>
            <a:ext cx="5542280" cy="41598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895" y="1450975"/>
            <a:ext cx="4359910" cy="453009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Observer </a:t>
            </a:r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0375" y="1637030"/>
            <a:ext cx="9407525" cy="38696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Decoupling and Abstraction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Single Responsibility Principle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Enhanced Extensibility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Dynamic Observer Addition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Code Reusability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Improved Readability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Support for Multiple Message Types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12420" y="799465"/>
            <a:ext cx="9988550" cy="837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Implemented Improvements</a:t>
            </a: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Reactor 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1790" y="920115"/>
            <a:ext cx="6544945" cy="2636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Original problems</a:t>
            </a:r>
          </a:p>
          <a:p>
            <a:pPr marL="742950" lvl="1" indent="-28575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2800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Blocking I/O</a:t>
            </a:r>
          </a:p>
          <a:p>
            <a:pPr marL="742950" lvl="1" indent="-28575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2800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Complex Thread Management</a:t>
            </a:r>
          </a:p>
          <a:p>
            <a:pPr marL="742950" lvl="1" indent="-285750" algn="l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2800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Lack of Event-Driven Mechanism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Reactor </a:t>
            </a:r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825" y="899795"/>
            <a:ext cx="1512570" cy="831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UML</a:t>
            </a: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 6" descr="0827b241-60dd-4cfb-a59e-29ead99fef9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395" y="864870"/>
            <a:ext cx="8101965" cy="51276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Reactor </a:t>
            </a:r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825" y="899795"/>
            <a:ext cx="1741170" cy="831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Code</a:t>
            </a: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5248910" y="3538855"/>
            <a:ext cx="807720" cy="60896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1550035"/>
            <a:ext cx="4957445" cy="4197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25" y="1550035"/>
            <a:ext cx="5187315" cy="43891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Reactor </a:t>
            </a:r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0375" y="1637030"/>
            <a:ext cx="9407525" cy="38696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Non-blocking I/O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Event-driven Mechanism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Simplified Thread Management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 Concurrency Handling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Flexibility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Low Resource Consumption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Improved Readability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12420" y="799465"/>
            <a:ext cx="9988550" cy="837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Implemented Improvements</a:t>
            </a: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309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513" y="764860"/>
            <a:ext cx="99060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en-US" altLang="zh-CN" sz="2800" b="1" i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Several snapshots of our project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750" y="1467858"/>
            <a:ext cx="3840000" cy="21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000" y="1467858"/>
            <a:ext cx="3840000" cy="21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1250" y="1467858"/>
            <a:ext cx="3840000" cy="21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6000" y="3860177"/>
            <a:ext cx="3840000" cy="216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750" y="3851493"/>
            <a:ext cx="3840000" cy="216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1250" y="3860177"/>
            <a:ext cx="3840000" cy="2160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2" y="115547"/>
            <a:ext cx="119037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Critical Problems and Solutions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66395" y="903605"/>
            <a:ext cx="10236200" cy="5087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0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Tight Coupling</a:t>
            </a: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</a:t>
            </a:r>
            <a:r>
              <a:rPr lang="en-US" altLang="zh-CN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Server class tightly coupled with client connection and message handling.</a:t>
            </a: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Solution</a:t>
            </a:r>
            <a:r>
              <a:rPr lang="en-US" altLang="zh-CN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Applied Observer pattern to decouple responsibilities and improve maintainability.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Single Responsibility Violation</a:t>
            </a: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</a:t>
            </a:r>
            <a:r>
              <a:rPr lang="en-US" altLang="zh-CN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Server class managed multiple tasks, violating the single responsibility principle.</a:t>
            </a: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Solution</a:t>
            </a:r>
            <a:r>
              <a:rPr lang="en-US" altLang="zh-CN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Separated responsibilities into distinct classes for better clarity and scalability.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Poor Scalability</a:t>
            </a: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</a:t>
            </a:r>
            <a:r>
              <a:rPr lang="en-US" altLang="zh-CN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Difficult to extend the system due to hardcoded logic.</a:t>
            </a: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Solution</a:t>
            </a:r>
            <a:r>
              <a:rPr lang="en-US" altLang="zh-CN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Used Strategy and Observer patterns to allow easy extensions without affecting existing functionality.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4299704" y="-151774"/>
            <a:ext cx="3592590" cy="358077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99960" y="357850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938" y="149503"/>
            <a:ext cx="2398122" cy="2901728"/>
          </a:xfrm>
          <a:prstGeom prst="rect">
            <a:avLst/>
          </a:prstGeom>
          <a:noFill/>
        </p:spPr>
      </p:pic>
      <p:cxnSp>
        <p:nvCxnSpPr>
          <p:cNvPr id="10" name="直接连接符 9"/>
          <p:cNvCxnSpPr/>
          <p:nvPr/>
        </p:nvCxnSpPr>
        <p:spPr>
          <a:xfrm>
            <a:off x="3130826" y="4193096"/>
            <a:ext cx="5943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99960" y="4346232"/>
            <a:ext cx="6192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i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THANKS!</a:t>
            </a:r>
            <a:endParaRPr lang="zh-CN" altLang="en-US" sz="3600" b="1" i="1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274" y="1526096"/>
            <a:ext cx="1524000" cy="2667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6" y="1526096"/>
            <a:ext cx="1524000" cy="2667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B112EA-BD43-03AD-8F50-27C0D9E6061D}"/>
              </a:ext>
            </a:extLst>
          </p:cNvPr>
          <p:cNvSpPr txBox="1"/>
          <p:nvPr/>
        </p:nvSpPr>
        <p:spPr>
          <a:xfrm>
            <a:off x="2447925" y="4992370"/>
            <a:ext cx="7341235" cy="87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rgbClr val="DF483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 16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DF483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林继申2250758 刘淑仪2251730 杨宇琨22</a:t>
            </a:r>
            <a:r>
              <a:rPr lang="en-US" altLang="zh-CN" dirty="0">
                <a:solidFill>
                  <a:srgbClr val="DF483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r>
            <a:r>
              <a:rPr lang="zh-CN" altLang="en-US" dirty="0">
                <a:solidFill>
                  <a:srgbClr val="DF483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2843 中谷天音2256225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309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Introduction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513" y="799785"/>
            <a:ext cx="99060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i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 brief demonstration: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715" y="1572260"/>
            <a:ext cx="7394575" cy="43421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3096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Motivation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513" y="990285"/>
            <a:ext cx="9906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When dealing with legacy code, refactoring helps transform it into clean, clear code with a well-structured design. The main goal of refactoring is to </a:t>
            </a:r>
            <a:r>
              <a:rPr lang="en-US" altLang="zh-CN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address technical debt</a:t>
            </a:r>
            <a:r>
              <a:rPr lang="en-US" altLang="zh-CN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. Although it may take some time, future extensions built on this foundation will be much less painful.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57799" y="2780314"/>
            <a:ext cx="6192078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i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This is why we need refactoring! </a:t>
            </a:r>
          </a:p>
        </p:txBody>
      </p:sp>
      <p:pic>
        <p:nvPicPr>
          <p:cNvPr id="100" name="图片 99"/>
          <p:cNvPicPr/>
          <p:nvPr/>
        </p:nvPicPr>
        <p:blipFill>
          <a:blip r:embed="rId5"/>
          <a:stretch>
            <a:fillRect/>
          </a:stretch>
        </p:blipFill>
        <p:spPr>
          <a:xfrm>
            <a:off x="582930" y="2968943"/>
            <a:ext cx="4514850" cy="2733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375" y="121285"/>
            <a:ext cx="6192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Refactoring with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0730" y="3759200"/>
            <a:ext cx="9743440" cy="21685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our project, we applied </a:t>
            </a:r>
            <a:r>
              <a:rPr lang="en-US" altLang="zh-CN" b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 design patterns</a:t>
            </a:r>
            <a:r>
              <a:rPr lang="en-US" altLang="zh-CN" b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to refactor the code:</a:t>
            </a:r>
            <a:r>
              <a:rPr lang="en-US" altLang="zh-CN" b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 Creational Patterns 2 Structural Patterns 3 Behavioral Patterns 1 Additional pattern</a:t>
            </a:r>
            <a:r>
              <a:rPr lang="en-US" altLang="zh-CN" b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Reactor Pattern, which was not covered in class These patterns helped us improve code maintainability, scalability, and performance, making the system more modular and adaptable.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15670" y="1566545"/>
            <a:ext cx="2216785" cy="39878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Builder Pattern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15670" y="2364105"/>
            <a:ext cx="2377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Singleton Pattern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293110" y="1567180"/>
            <a:ext cx="2511425" cy="39878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Composite Pattern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293110" y="2364105"/>
            <a:ext cx="2229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Facade Pattern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965190" y="1567815"/>
            <a:ext cx="2229485" cy="39878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Strategy Pattern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965190" y="2369185"/>
            <a:ext cx="2229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State Pattern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965190" y="3097530"/>
            <a:ext cx="2327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Observer Pattern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355330" y="1568450"/>
            <a:ext cx="2216785" cy="39878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Reactor Pattern</a:t>
            </a:r>
          </a:p>
        </p:txBody>
      </p:sp>
      <p:sp>
        <p:nvSpPr>
          <p:cNvPr id="25" name="矩形 24"/>
          <p:cNvSpPr/>
          <p:nvPr/>
        </p:nvSpPr>
        <p:spPr>
          <a:xfrm>
            <a:off x="912495" y="1435735"/>
            <a:ext cx="2219325" cy="14116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258820" y="1435735"/>
            <a:ext cx="2546350" cy="14116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970270" y="1435735"/>
            <a:ext cx="2219325" cy="21342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354695" y="1435735"/>
            <a:ext cx="2219325" cy="5321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60730" y="981710"/>
            <a:ext cx="2494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Creational Patterns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255010" y="999490"/>
            <a:ext cx="2494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Structural Patterns</a:t>
            </a:r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860415" y="1009650"/>
            <a:ext cx="2494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Behavioral Patterns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8354695" y="1009650"/>
            <a:ext cx="2494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Additional pattern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Builder 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1790" y="920115"/>
            <a:ext cx="495808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Original problems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Maintainability Issues</a:t>
            </a:r>
          </a:p>
          <a:p>
            <a:pPr marL="1200150" lvl="2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Scattered Constant Definitions</a:t>
            </a:r>
          </a:p>
          <a:p>
            <a:pPr marL="1200150" lvl="2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Hardcoding</a:t>
            </a:r>
          </a:p>
          <a:p>
            <a:pPr marL="1200150" lvl="2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00150" lvl="2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Scalability Issues</a:t>
            </a:r>
          </a:p>
          <a:p>
            <a:pPr marL="1200150" lvl="2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Difficult to Add New Attributes</a:t>
            </a:r>
          </a:p>
          <a:p>
            <a:pPr marL="1200150" lvl="2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Attribute Redundancy</a:t>
            </a:r>
            <a:endParaRPr lang="en-US" altLang="zh-CN" sz="2800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31410" y="1572260"/>
            <a:ext cx="6369050" cy="3461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 Initialization Complexity</a:t>
            </a:r>
          </a:p>
          <a:p>
            <a:pPr marL="1200150" lvl="2" indent="-2857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Too Many Constructor Parameters</a:t>
            </a:r>
          </a:p>
          <a:p>
            <a:pPr marL="1200150" lvl="2" indent="-2857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Default Value Issues</a:t>
            </a:r>
          </a:p>
          <a:p>
            <a:pPr marL="1200150" lvl="2" indent="-2857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en-US" altLang="zh-CN" sz="1800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00150" lvl="2" indent="-2857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en-US" altLang="zh-CN" sz="1800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800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Lack of Flexibility</a:t>
            </a:r>
          </a:p>
          <a:p>
            <a:pPr marL="1200150" lvl="2" indent="-285750" algn="just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Fixed Attribute Settings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" y="6092687"/>
            <a:ext cx="12192001" cy="7653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513" y="6213733"/>
            <a:ext cx="61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Software Design Patterns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 b="26372"/>
          <a:stretch>
            <a:fillRect/>
          </a:stretch>
        </p:blipFill>
        <p:spPr>
          <a:xfrm>
            <a:off x="10504144" y="121045"/>
            <a:ext cx="1369352" cy="1330067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69" y="1572157"/>
            <a:ext cx="1193367" cy="1124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0513" y="115547"/>
            <a:ext cx="41883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E5E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Builder Pattern</a:t>
            </a:r>
            <a:endParaRPr lang="zh-CN" altLang="en-US" sz="2800" b="1" dirty="0">
              <a:solidFill>
                <a:srgbClr val="FFE5E5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825" y="899795"/>
            <a:ext cx="1512570" cy="831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i="1" dirty="0">
                <a:solidFill>
                  <a:srgbClr val="C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UML</a:t>
            </a: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0" dirty="0"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 descr="0827b241-60dd-4cfb-a59e-29ead99fef9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295" y="799465"/>
            <a:ext cx="7032625" cy="513207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GY3N2U4YWIxYmQ2YjhhNmZiNjE0N2JjMDdhNDM2N2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877</Words>
  <Application>Microsoft Office PowerPoint</Application>
  <PresentationFormat>宽屏</PresentationFormat>
  <Paragraphs>247</Paragraphs>
  <Slides>41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Microsoft YaHei UI</vt:lpstr>
      <vt:lpstr>等线</vt:lpstr>
      <vt:lpstr>等线 Light</vt:lpstr>
      <vt:lpstr>Arial</vt:lpstr>
      <vt:lpstr>Calibri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淑仪 刘</dc:creator>
  <cp:lastModifiedBy>淑仪 刘</cp:lastModifiedBy>
  <cp:revision>62</cp:revision>
  <dcterms:created xsi:type="dcterms:W3CDTF">2024-12-04T02:14:00Z</dcterms:created>
  <dcterms:modified xsi:type="dcterms:W3CDTF">2025-01-05T14:49:26Z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FD391ED0D1B64BD8876CC23E049C07F9_12</vt:lpwstr>
  </property>
  <property fmtid="{D5CDD505-2E9C-101B-9397-08002B2CF9AE}" pid="3" name="KSOProductBuildVer">
    <vt:lpwstr>2052-12.1.0.16929</vt:lpwstr>
  </property>
</Properties>
</file>